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87" r:id="rId4"/>
    <p:sldId id="262" r:id="rId5"/>
    <p:sldId id="290" r:id="rId6"/>
    <p:sldId id="292" r:id="rId7"/>
    <p:sldId id="288" r:id="rId8"/>
    <p:sldId id="294" r:id="rId9"/>
    <p:sldId id="296" r:id="rId10"/>
    <p:sldId id="297" r:id="rId11"/>
    <p:sldId id="291" r:id="rId12"/>
    <p:sldId id="260" r:id="rId13"/>
    <p:sldId id="268" r:id="rId14"/>
    <p:sldId id="301" r:id="rId15"/>
    <p:sldId id="265" r:id="rId16"/>
    <p:sldId id="305" r:id="rId17"/>
    <p:sldId id="306" r:id="rId18"/>
    <p:sldId id="308" r:id="rId19"/>
    <p:sldId id="309" r:id="rId20"/>
    <p:sldId id="317" r:id="rId21"/>
    <p:sldId id="310" r:id="rId22"/>
    <p:sldId id="311" r:id="rId23"/>
    <p:sldId id="316" r:id="rId24"/>
    <p:sldId id="272" r:id="rId25"/>
    <p:sldId id="312" r:id="rId26"/>
    <p:sldId id="313" r:id="rId27"/>
    <p:sldId id="315" r:id="rId28"/>
    <p:sldId id="279" r:id="rId29"/>
    <p:sldId id="31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D2C"/>
    <a:srgbClr val="E0B07E"/>
    <a:srgbClr val="090D0E"/>
    <a:srgbClr val="111516"/>
    <a:srgbClr val="232524"/>
    <a:srgbClr val="212226"/>
    <a:srgbClr val="2A2A2A"/>
    <a:srgbClr val="2C2C2C"/>
    <a:srgbClr val="282828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50" autoAdjust="0"/>
  </p:normalViewPr>
  <p:slideViewPr>
    <p:cSldViewPr snapToGrid="0">
      <p:cViewPr varScale="1">
        <p:scale>
          <a:sx n="106" d="100"/>
          <a:sy n="106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959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54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29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01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74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229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041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072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594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871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032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83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18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2019/10/11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2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>
            <a:cxnSpLocks/>
          </p:cNvCxnSpPr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023351" y="1227369"/>
            <a:ext cx="101686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gradFill flip="none" rotWithShape="1">
                  <a:gsLst>
                    <a:gs pos="73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2019</a:t>
            </a:r>
            <a:endParaRPr lang="zh-CN" altLang="en-US" sz="8800" dirty="0">
              <a:gradFill flip="none" rotWithShape="1">
                <a:gsLst>
                  <a:gs pos="73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23351" y="2794740"/>
            <a:ext cx="10168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 Components</a:t>
            </a:r>
            <a:endParaRPr lang="en-US" altLang="zh-CN" sz="5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5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 Hooks</a:t>
            </a:r>
            <a:endParaRPr lang="zh-CN" altLang="en-US" sz="5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>
            <a:off x="1655050" y="1064406"/>
            <a:ext cx="0" cy="401584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E0B07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E0B07E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61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9F0-F76A-45B6-A06E-9EB77F5EA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76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>
            <a:cxnSpLocks/>
          </p:cNvCxnSpPr>
          <p:nvPr/>
        </p:nvCxnSpPr>
        <p:spPr>
          <a:xfrm>
            <a:off x="0" y="3886112"/>
            <a:ext cx="12192000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22376" y="1359960"/>
            <a:ext cx="10747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zh-CN" altLang="en-US" dirty="0">
                <a:solidFill>
                  <a:schemeClr val="bg1"/>
                </a:solidFill>
              </a:rPr>
              <a:t>我们可以尝试独立地去解决这些问题。但是实际上解决其中一个问题可能会使其他问题更加严重。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比如我们尝试解决“包装地狱”问题，可以将更多的逻辑放到组件里面，但是我们的组件会变得更大，而且更难以重构。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另一个方面，如果我们为了方便重用，尝试将组件拆分为更小的片段，那么组件树的嵌套会更多了，而且最终又会以“包装地狱” 收场。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zh-CN" altLang="en-US" dirty="0">
                <a:solidFill>
                  <a:schemeClr val="bg1"/>
                </a:solidFill>
              </a:rPr>
              <a:t>最后，无论那种情况，使用 </a:t>
            </a:r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zh-CN" altLang="en-US" dirty="0">
                <a:solidFill>
                  <a:schemeClr val="bg1"/>
                </a:solidFill>
              </a:rPr>
              <a:t>都会让人产生困惑。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28344" y="4777611"/>
            <a:ext cx="89549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React </a:t>
            </a:r>
            <a:r>
              <a:rPr lang="zh-CN" altLang="en-US" sz="32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没有原生提供一个比 </a:t>
            </a:r>
            <a:r>
              <a:rPr lang="en-US" altLang="zh-CN" sz="32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zh-CN" altLang="en-US" sz="32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组件更简单、更小型、更轻量级的方式来添加 </a:t>
            </a:r>
            <a:r>
              <a:rPr lang="en-US" altLang="zh-CN" sz="32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zh-CN" altLang="en-US" sz="32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或生命周期。</a:t>
            </a:r>
          </a:p>
        </p:txBody>
      </p:sp>
    </p:spTree>
    <p:extLst>
      <p:ext uri="{BB962C8B-B14F-4D97-AF65-F5344CB8AC3E}">
        <p14:creationId xmlns:p14="http://schemas.microsoft.com/office/powerpoint/2010/main" val="2155112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50180" y="1414796"/>
            <a:ext cx="1717287" cy="154021"/>
            <a:chOff x="5250180" y="1414796"/>
            <a:chExt cx="1717287" cy="154021"/>
          </a:xfrm>
        </p:grpSpPr>
        <p:cxnSp>
          <p:nvCxnSpPr>
            <p:cNvPr id="34" name="直接连接符 33"/>
            <p:cNvCxnSpPr>
              <a:cxnSpLocks/>
            </p:cNvCxnSpPr>
            <p:nvPr/>
          </p:nvCxnSpPr>
          <p:spPr>
            <a:xfrm>
              <a:off x="5250180" y="1414796"/>
              <a:ext cx="1717287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cxnSpLocks/>
            </p:cNvCxnSpPr>
            <p:nvPr/>
          </p:nvCxnSpPr>
          <p:spPr>
            <a:xfrm>
              <a:off x="5328285" y="1453301"/>
              <a:ext cx="1591673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cxnSpLocks/>
            </p:cNvCxnSpPr>
            <p:nvPr/>
          </p:nvCxnSpPr>
          <p:spPr>
            <a:xfrm>
              <a:off x="5373245" y="1491807"/>
              <a:ext cx="1499204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5450205" y="1530312"/>
              <a:ext cx="1374735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cxnSpLocks/>
            </p:cNvCxnSpPr>
            <p:nvPr/>
          </p:nvCxnSpPr>
          <p:spPr>
            <a:xfrm>
              <a:off x="5508625" y="1568817"/>
              <a:ext cx="126880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6791678" y="1612049"/>
            <a:ext cx="160519" cy="1323576"/>
            <a:chOff x="6791678" y="1612049"/>
            <a:chExt cx="160519" cy="1323576"/>
          </a:xfrm>
        </p:grpSpPr>
        <p:cxnSp>
          <p:nvCxnSpPr>
            <p:cNvPr id="32" name="直接连接符 31"/>
            <p:cNvCxnSpPr>
              <a:cxnSpLocks/>
            </p:cNvCxnSpPr>
            <p:nvPr/>
          </p:nvCxnSpPr>
          <p:spPr>
            <a:xfrm flipV="1">
              <a:off x="6791678" y="1763894"/>
              <a:ext cx="6219" cy="1171731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cxnSpLocks/>
            </p:cNvCxnSpPr>
            <p:nvPr/>
          </p:nvCxnSpPr>
          <p:spPr>
            <a:xfrm flipV="1">
              <a:off x="6830348" y="1713279"/>
              <a:ext cx="6124" cy="1153705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cxnSpLocks/>
            </p:cNvCxnSpPr>
            <p:nvPr/>
          </p:nvCxnSpPr>
          <p:spPr>
            <a:xfrm flipV="1">
              <a:off x="6868836" y="1662665"/>
              <a:ext cx="6211" cy="1170156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cxnSpLocks/>
            </p:cNvCxnSpPr>
            <p:nvPr/>
          </p:nvCxnSpPr>
          <p:spPr>
            <a:xfrm flipV="1">
              <a:off x="6907480" y="1612049"/>
              <a:ext cx="6142" cy="1157201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cxnSpLocks/>
            </p:cNvCxnSpPr>
            <p:nvPr/>
          </p:nvCxnSpPr>
          <p:spPr>
            <a:xfrm flipV="1">
              <a:off x="6946355" y="1613701"/>
              <a:ext cx="5842" cy="1100708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5250180" y="2989596"/>
            <a:ext cx="1717287" cy="154021"/>
            <a:chOff x="5250180" y="1414796"/>
            <a:chExt cx="1717287" cy="154021"/>
          </a:xfrm>
        </p:grpSpPr>
        <p:cxnSp>
          <p:nvCxnSpPr>
            <p:cNvPr id="50" name="直接连接符 49"/>
            <p:cNvCxnSpPr>
              <a:cxnSpLocks/>
            </p:cNvCxnSpPr>
            <p:nvPr/>
          </p:nvCxnSpPr>
          <p:spPr>
            <a:xfrm>
              <a:off x="5250180" y="1414796"/>
              <a:ext cx="1717287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cxnSpLocks/>
            </p:cNvCxnSpPr>
            <p:nvPr/>
          </p:nvCxnSpPr>
          <p:spPr>
            <a:xfrm>
              <a:off x="5328285" y="1453301"/>
              <a:ext cx="1591673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cxnSpLocks/>
            </p:cNvCxnSpPr>
            <p:nvPr/>
          </p:nvCxnSpPr>
          <p:spPr>
            <a:xfrm>
              <a:off x="5373245" y="1491807"/>
              <a:ext cx="1499204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5450205" y="1530312"/>
              <a:ext cx="1374735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cxnSpLocks/>
            </p:cNvCxnSpPr>
            <p:nvPr/>
          </p:nvCxnSpPr>
          <p:spPr>
            <a:xfrm>
              <a:off x="5508625" y="1568817"/>
              <a:ext cx="126880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 flipV="1">
            <a:off x="5328285" y="4256354"/>
            <a:ext cx="1717287" cy="154021"/>
            <a:chOff x="5250180" y="1414796"/>
            <a:chExt cx="1717287" cy="154021"/>
          </a:xfrm>
        </p:grpSpPr>
        <p:cxnSp>
          <p:nvCxnSpPr>
            <p:cNvPr id="74" name="直接连接符 73"/>
            <p:cNvCxnSpPr>
              <a:cxnSpLocks/>
            </p:cNvCxnSpPr>
            <p:nvPr/>
          </p:nvCxnSpPr>
          <p:spPr>
            <a:xfrm>
              <a:off x="5250180" y="1414796"/>
              <a:ext cx="1717287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cxnSpLocks/>
            </p:cNvCxnSpPr>
            <p:nvPr/>
          </p:nvCxnSpPr>
          <p:spPr>
            <a:xfrm>
              <a:off x="5328285" y="1453301"/>
              <a:ext cx="1591673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cxnSpLocks/>
            </p:cNvCxnSpPr>
            <p:nvPr/>
          </p:nvCxnSpPr>
          <p:spPr>
            <a:xfrm>
              <a:off x="5373245" y="1491807"/>
              <a:ext cx="1499204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cxnSpLocks/>
            </p:cNvCxnSpPr>
            <p:nvPr/>
          </p:nvCxnSpPr>
          <p:spPr>
            <a:xfrm>
              <a:off x="5450205" y="1530312"/>
              <a:ext cx="1374735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cxnSpLocks/>
            </p:cNvCxnSpPr>
            <p:nvPr/>
          </p:nvCxnSpPr>
          <p:spPr>
            <a:xfrm>
              <a:off x="5508625" y="1568817"/>
              <a:ext cx="126880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 flipH="1">
            <a:off x="5274556" y="3028101"/>
            <a:ext cx="160519" cy="1323576"/>
            <a:chOff x="6791678" y="1612049"/>
            <a:chExt cx="160519" cy="1323576"/>
          </a:xfrm>
        </p:grpSpPr>
        <p:cxnSp>
          <p:nvCxnSpPr>
            <p:cNvPr id="82" name="直接连接符 81"/>
            <p:cNvCxnSpPr>
              <a:cxnSpLocks/>
            </p:cNvCxnSpPr>
            <p:nvPr/>
          </p:nvCxnSpPr>
          <p:spPr>
            <a:xfrm flipV="1">
              <a:off x="6791678" y="1763894"/>
              <a:ext cx="6219" cy="1171731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cxnSpLocks/>
            </p:cNvCxnSpPr>
            <p:nvPr/>
          </p:nvCxnSpPr>
          <p:spPr>
            <a:xfrm flipV="1">
              <a:off x="6830348" y="1713279"/>
              <a:ext cx="6124" cy="1153705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cxnSpLocks/>
            </p:cNvCxnSpPr>
            <p:nvPr/>
          </p:nvCxnSpPr>
          <p:spPr>
            <a:xfrm flipV="1">
              <a:off x="6868836" y="1662665"/>
              <a:ext cx="6211" cy="1170156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cxnSpLocks/>
            </p:cNvCxnSpPr>
            <p:nvPr/>
          </p:nvCxnSpPr>
          <p:spPr>
            <a:xfrm flipV="1">
              <a:off x="6907480" y="1612049"/>
              <a:ext cx="6142" cy="1157201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cxnSpLocks/>
            </p:cNvCxnSpPr>
            <p:nvPr/>
          </p:nvCxnSpPr>
          <p:spPr>
            <a:xfrm flipV="1">
              <a:off x="6946355" y="1613701"/>
              <a:ext cx="5842" cy="1100708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86"/>
          <p:cNvSpPr txBox="1"/>
          <p:nvPr/>
        </p:nvSpPr>
        <p:spPr>
          <a:xfrm>
            <a:off x="-4954" y="4892236"/>
            <a:ext cx="1219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 Hooks</a:t>
            </a:r>
            <a:endParaRPr lang="zh-CN" altLang="en-US" sz="4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9" name="直接连接符 88"/>
          <p:cNvCxnSpPr>
            <a:cxnSpLocks/>
          </p:cNvCxnSpPr>
          <p:nvPr/>
        </p:nvCxnSpPr>
        <p:spPr>
          <a:xfrm>
            <a:off x="5129312" y="5823026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454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Single"/>
      </p:transition>
    </mc:Choice>
    <mc:Fallback xmlns="">
      <p:transition spd="slow"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b="7923"/>
          <a:stretch/>
        </p:blipFill>
        <p:spPr>
          <a:xfrm>
            <a:off x="0" y="0"/>
            <a:ext cx="12206654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206654" cy="6858000"/>
          </a:xfrm>
          <a:prstGeom prst="rect">
            <a:avLst/>
          </a:prstGeom>
          <a:solidFill>
            <a:srgbClr val="090D0E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426464" y="2046340"/>
            <a:ext cx="104863" cy="722455"/>
          </a:xfrm>
          <a:prstGeom prst="rect">
            <a:avLst/>
          </a:prstGeom>
          <a:solidFill>
            <a:srgbClr val="E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31328" y="1992070"/>
            <a:ext cx="98941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Hook </a:t>
            </a:r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是一个 </a:t>
            </a:r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React </a:t>
            </a:r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提供的函数，</a:t>
            </a:r>
            <a:endParaRPr lang="en-US" altLang="zh-CN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它可以让你在 </a:t>
            </a:r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function </a:t>
            </a:r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组件中“钩”连 到一些 </a:t>
            </a:r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React </a:t>
            </a:r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特性。</a:t>
            </a:r>
            <a:endParaRPr lang="en-US" altLang="zh-CN" sz="2400" dirty="0">
              <a:solidFill>
                <a:srgbClr val="E0B07E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H="1">
            <a:off x="6690167" y="3245074"/>
            <a:ext cx="5516487" cy="0"/>
          </a:xfrm>
          <a:prstGeom prst="line">
            <a:avLst/>
          </a:prstGeom>
          <a:ln w="3175">
            <a:solidFill>
              <a:srgbClr val="E0B07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8252748" y="308536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E0B07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10796644" y="332700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9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9638103" y="291170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91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9410219" y="3364149"/>
            <a:ext cx="2141315" cy="14748"/>
          </a:xfrm>
          <a:prstGeom prst="line">
            <a:avLst/>
          </a:prstGeom>
          <a:ln>
            <a:solidFill>
              <a:schemeClr val="bg1">
                <a:lumMod val="50000"/>
                <a:alpha val="7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4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8" y="172304"/>
            <a:ext cx="1153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useState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6083808" y="1840992"/>
            <a:ext cx="0" cy="455980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6FB19B21-AB72-42E6-88BC-03C895FE4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2624"/>
            <a:ext cx="5956293" cy="56753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EAF144-1FD2-4E24-9A26-153902842080}"/>
              </a:ext>
            </a:extLst>
          </p:cNvPr>
          <p:cNvSpPr txBox="1"/>
          <p:nvPr/>
        </p:nvSpPr>
        <p:spPr>
          <a:xfrm>
            <a:off x="2498923" y="721539"/>
            <a:ext cx="918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86C1AD-9EDE-4FA4-BC1E-E54A2E8E4A63}"/>
              </a:ext>
            </a:extLst>
          </p:cNvPr>
          <p:cNvSpPr txBox="1"/>
          <p:nvPr/>
        </p:nvSpPr>
        <p:spPr>
          <a:xfrm>
            <a:off x="8876923" y="687174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B01B89-ED39-4CDA-9DDE-B755F9651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24" y="1182624"/>
            <a:ext cx="5980675" cy="56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50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7" y="172304"/>
            <a:ext cx="1153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useEffect</a:t>
            </a:r>
            <a:r>
              <a:rPr lang="zh-CN" altLang="en-US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（组合了</a:t>
            </a:r>
            <a:r>
              <a:rPr lang="en-US" altLang="zh-CN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componentDidMount</a:t>
            </a:r>
            <a:r>
              <a:rPr lang="zh-CN" altLang="en-US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、</a:t>
            </a:r>
            <a:r>
              <a:rPr lang="en-US" altLang="zh-CN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componentDidUpdate</a:t>
            </a:r>
            <a:r>
              <a:rPr lang="zh-CN" altLang="en-US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、</a:t>
            </a:r>
            <a:r>
              <a:rPr lang="en-US" altLang="zh-CN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componentWillUnmount</a:t>
            </a:r>
            <a:r>
              <a:rPr lang="zh-CN" altLang="en-US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）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6083808" y="1840992"/>
            <a:ext cx="0" cy="455980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8EAF144-1FD2-4E24-9A26-153902842080}"/>
              </a:ext>
            </a:extLst>
          </p:cNvPr>
          <p:cNvSpPr txBox="1"/>
          <p:nvPr/>
        </p:nvSpPr>
        <p:spPr>
          <a:xfrm>
            <a:off x="2498924" y="721539"/>
            <a:ext cx="918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86C1AD-9EDE-4FA4-BC1E-E54A2E8E4A63}"/>
              </a:ext>
            </a:extLst>
          </p:cNvPr>
          <p:cNvSpPr txBox="1"/>
          <p:nvPr/>
        </p:nvSpPr>
        <p:spPr>
          <a:xfrm>
            <a:off x="8837922" y="72153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196028F-8386-4AAB-B6C4-216FB922F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09216"/>
            <a:ext cx="5970112" cy="56548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1F19B-4684-4D08-84D6-ACDA8EDC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97" y="1203120"/>
            <a:ext cx="5967301" cy="56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43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8" y="172304"/>
            <a:ext cx="1153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useContext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6083808" y="1840992"/>
            <a:ext cx="0" cy="455980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8EAF144-1FD2-4E24-9A26-153902842080}"/>
              </a:ext>
            </a:extLst>
          </p:cNvPr>
          <p:cNvSpPr txBox="1"/>
          <p:nvPr/>
        </p:nvSpPr>
        <p:spPr>
          <a:xfrm>
            <a:off x="2498923" y="721539"/>
            <a:ext cx="918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86C1AD-9EDE-4FA4-BC1E-E54A2E8E4A63}"/>
              </a:ext>
            </a:extLst>
          </p:cNvPr>
          <p:cNvSpPr txBox="1"/>
          <p:nvPr/>
        </p:nvSpPr>
        <p:spPr>
          <a:xfrm>
            <a:off x="8876923" y="687174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6AC293-C1E1-457C-9F5A-76FC52C9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09218"/>
            <a:ext cx="5995422" cy="5675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88DD29-A287-41C6-8736-70F039F88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78" y="1209218"/>
            <a:ext cx="5995423" cy="56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82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7" y="172304"/>
            <a:ext cx="1153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useContext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6083808" y="1840992"/>
            <a:ext cx="0" cy="455980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8EAF144-1FD2-4E24-9A26-153902842080}"/>
              </a:ext>
            </a:extLst>
          </p:cNvPr>
          <p:cNvSpPr txBox="1"/>
          <p:nvPr/>
        </p:nvSpPr>
        <p:spPr>
          <a:xfrm>
            <a:off x="2498923" y="721539"/>
            <a:ext cx="918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86C1AD-9EDE-4FA4-BC1E-E54A2E8E4A63}"/>
              </a:ext>
            </a:extLst>
          </p:cNvPr>
          <p:cNvSpPr txBox="1"/>
          <p:nvPr/>
        </p:nvSpPr>
        <p:spPr>
          <a:xfrm>
            <a:off x="8876923" y="687174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31E673-B150-4B1B-AB17-83B28D2DE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2622"/>
            <a:ext cx="5980672" cy="56753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3A513C-A40D-4C88-9273-A4746AD07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28" y="1182622"/>
            <a:ext cx="5980672" cy="56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23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7" y="172304"/>
            <a:ext cx="1153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useReducer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6083808" y="1840992"/>
            <a:ext cx="0" cy="455980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8EAF144-1FD2-4E24-9A26-153902842080}"/>
              </a:ext>
            </a:extLst>
          </p:cNvPr>
          <p:cNvSpPr txBox="1"/>
          <p:nvPr/>
        </p:nvSpPr>
        <p:spPr>
          <a:xfrm>
            <a:off x="2498923" y="721539"/>
            <a:ext cx="918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86C1AD-9EDE-4FA4-BC1E-E54A2E8E4A63}"/>
              </a:ext>
            </a:extLst>
          </p:cNvPr>
          <p:cNvSpPr txBox="1"/>
          <p:nvPr/>
        </p:nvSpPr>
        <p:spPr>
          <a:xfrm>
            <a:off x="8876923" y="687174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1CEE31-36EB-433B-A0B3-7570D7CA8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22"/>
            <a:ext cx="5980669" cy="56753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C5F2A4-AE18-47AB-A3E4-6D4120B28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48" y="1182620"/>
            <a:ext cx="6005052" cy="56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7" y="172304"/>
            <a:ext cx="1153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useMemo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6083808" y="1840992"/>
            <a:ext cx="0" cy="455980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8EAF144-1FD2-4E24-9A26-153902842080}"/>
              </a:ext>
            </a:extLst>
          </p:cNvPr>
          <p:cNvSpPr txBox="1"/>
          <p:nvPr/>
        </p:nvSpPr>
        <p:spPr>
          <a:xfrm>
            <a:off x="2498923" y="721539"/>
            <a:ext cx="918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86C1AD-9EDE-4FA4-BC1E-E54A2E8E4A63}"/>
              </a:ext>
            </a:extLst>
          </p:cNvPr>
          <p:cNvSpPr txBox="1"/>
          <p:nvPr/>
        </p:nvSpPr>
        <p:spPr>
          <a:xfrm>
            <a:off x="8876923" y="687174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D07C420-C3AD-4B86-8BC8-BA354969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20"/>
            <a:ext cx="5980669" cy="56753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E6999C-E3A1-42DE-A05B-B0975F10D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30" y="1182620"/>
            <a:ext cx="5980670" cy="56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18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18481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E0B07E"/>
                </a:solidFill>
              </a:rPr>
              <a:t>CONTENTS</a:t>
            </a:r>
            <a:endParaRPr lang="zh-CN" altLang="en-US" sz="3200" dirty="0">
              <a:solidFill>
                <a:srgbClr val="E0B07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49811" y="2178995"/>
            <a:ext cx="642025" cy="6420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72003" y="2178995"/>
            <a:ext cx="642025" cy="642025"/>
          </a:xfrm>
          <a:prstGeom prst="rect">
            <a:avLst/>
          </a:prstGeom>
          <a:solidFill>
            <a:srgbClr val="E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9811" y="4319080"/>
            <a:ext cx="642025" cy="642025"/>
          </a:xfrm>
          <a:prstGeom prst="rect">
            <a:avLst/>
          </a:prstGeom>
          <a:solidFill>
            <a:srgbClr val="E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72003" y="4319080"/>
            <a:ext cx="642025" cy="6420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791836" y="2273545"/>
            <a:ext cx="4132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Neo Sans Intel" panose="020B0504020202020204" pitchFamily="34" charset="0"/>
                <a:cs typeface="Segoe UI" panose="020B0502040204020203" pitchFamily="34" charset="0"/>
              </a:rPr>
              <a:t>Why Not Class Components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Neo Sans Intel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39450" y="4409259"/>
            <a:ext cx="315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Custom Hooks</a:t>
            </a:r>
            <a:endParaRPr lang="zh-CN" altLang="en-US" sz="2400" dirty="0">
              <a:solidFill>
                <a:srgbClr val="E0B07E"/>
              </a:solidFill>
              <a:latin typeface="Neo Sans Intel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82971" y="4409259"/>
            <a:ext cx="2845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Hooks Rules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Neo Sans Intel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82971" y="2273545"/>
            <a:ext cx="193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Neo Sans Intel" panose="020B0504020202020204" pitchFamily="34" charset="0"/>
                <a:cs typeface="Segoe UI" panose="020B0502040204020203" pitchFamily="34" charset="0"/>
              </a:rPr>
              <a:t>React Hooks</a:t>
            </a:r>
            <a:endParaRPr lang="zh-CN" altLang="en-US" sz="2400" dirty="0">
              <a:solidFill>
                <a:srgbClr val="E0B07E"/>
              </a:solidFill>
              <a:latin typeface="Neo Sans Intel" panose="020B05040202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3994718" y="824314"/>
            <a:ext cx="4202565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032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 invX="1"/>
      </p:transition>
    </mc:Choice>
    <mc:Fallback xmlns="">
      <p:transition spd="slow" advClick="0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7" y="172304"/>
            <a:ext cx="1153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useCallback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8306362-144E-47E0-9322-0D93CA649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758"/>
            <a:ext cx="12192000" cy="54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10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7" y="172304"/>
            <a:ext cx="1153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useRef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6083808" y="1840992"/>
            <a:ext cx="0" cy="455980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8EAF144-1FD2-4E24-9A26-153902842080}"/>
              </a:ext>
            </a:extLst>
          </p:cNvPr>
          <p:cNvSpPr txBox="1"/>
          <p:nvPr/>
        </p:nvSpPr>
        <p:spPr>
          <a:xfrm>
            <a:off x="2094905" y="721539"/>
            <a:ext cx="1726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 DOM ref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86C1AD-9EDE-4FA4-BC1E-E54A2E8E4A63}"/>
              </a:ext>
            </a:extLst>
          </p:cNvPr>
          <p:cNvSpPr txBox="1"/>
          <p:nvPr/>
        </p:nvSpPr>
        <p:spPr>
          <a:xfrm>
            <a:off x="8419107" y="687174"/>
            <a:ext cx="162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 variable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80E897-B22D-4EF2-9DE7-1076C093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2620"/>
            <a:ext cx="5980669" cy="56753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AB2AC2-F04D-4690-930A-B57081E6D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31" y="1182619"/>
            <a:ext cx="5980669" cy="56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01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7" y="172304"/>
            <a:ext cx="1153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useImperativeHandle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390224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B7B20CF-1C61-4F6A-A1EE-9686AB646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5" y="952501"/>
            <a:ext cx="7656129" cy="59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6" y="172304"/>
            <a:ext cx="1153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useImperativeHandle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3696527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7A05552-BECF-4649-8159-0110030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20"/>
            <a:ext cx="6096000" cy="56753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182AE3-08C7-4FF8-8F2E-6087D3BF4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2619"/>
            <a:ext cx="6096000" cy="56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0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44573" y="1689116"/>
            <a:ext cx="1933941" cy="2532448"/>
            <a:chOff x="5250180" y="1414796"/>
            <a:chExt cx="1933941" cy="2532448"/>
          </a:xfrm>
        </p:grpSpPr>
        <p:grpSp>
          <p:nvGrpSpPr>
            <p:cNvPr id="2" name="组合 1"/>
            <p:cNvGrpSpPr/>
            <p:nvPr/>
          </p:nvGrpSpPr>
          <p:grpSpPr>
            <a:xfrm>
              <a:off x="5250180" y="1414796"/>
              <a:ext cx="1717287" cy="154021"/>
              <a:chOff x="5250180" y="1414796"/>
              <a:chExt cx="1717287" cy="154021"/>
            </a:xfrm>
          </p:grpSpPr>
          <p:cxnSp>
            <p:nvCxnSpPr>
              <p:cNvPr id="34" name="直接连接符 33"/>
              <p:cNvCxnSpPr>
                <a:cxnSpLocks/>
              </p:cNvCxnSpPr>
              <p:nvPr/>
            </p:nvCxnSpPr>
            <p:spPr>
              <a:xfrm>
                <a:off x="5250180" y="1414796"/>
                <a:ext cx="1717287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cxnSpLocks/>
              </p:cNvCxnSpPr>
              <p:nvPr/>
            </p:nvCxnSpPr>
            <p:spPr>
              <a:xfrm>
                <a:off x="5328285" y="1453301"/>
                <a:ext cx="1591673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cxnSpLocks/>
              </p:cNvCxnSpPr>
              <p:nvPr/>
            </p:nvCxnSpPr>
            <p:spPr>
              <a:xfrm>
                <a:off x="5373245" y="1491807"/>
                <a:ext cx="1499204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cxnSpLocks/>
              </p:cNvCxnSpPr>
              <p:nvPr/>
            </p:nvCxnSpPr>
            <p:spPr>
              <a:xfrm>
                <a:off x="5450205" y="1530312"/>
                <a:ext cx="1374735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cxnSpLocks/>
              </p:cNvCxnSpPr>
              <p:nvPr/>
            </p:nvCxnSpPr>
            <p:spPr>
              <a:xfrm>
                <a:off x="5508625" y="1568817"/>
                <a:ext cx="1268806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/>
            <p:cNvGrpSpPr/>
            <p:nvPr/>
          </p:nvGrpSpPr>
          <p:grpSpPr>
            <a:xfrm rot="18438729">
              <a:off x="6371313" y="1780502"/>
              <a:ext cx="1036332" cy="589282"/>
              <a:chOff x="4446771" y="2019138"/>
              <a:chExt cx="1036331" cy="589282"/>
            </a:xfrm>
          </p:grpSpPr>
          <p:cxnSp>
            <p:nvCxnSpPr>
              <p:cNvPr id="42" name="直接连接符 41"/>
              <p:cNvCxnSpPr>
                <a:cxnSpLocks/>
              </p:cNvCxnSpPr>
              <p:nvPr/>
            </p:nvCxnSpPr>
            <p:spPr>
              <a:xfrm flipV="1">
                <a:off x="4446771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cxnSpLocks/>
              </p:cNvCxnSpPr>
              <p:nvPr/>
            </p:nvCxnSpPr>
            <p:spPr>
              <a:xfrm flipV="1">
                <a:off x="4510411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cxnSpLocks/>
              </p:cNvCxnSpPr>
              <p:nvPr/>
            </p:nvCxnSpPr>
            <p:spPr>
              <a:xfrm flipV="1">
                <a:off x="4574050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cxnSpLocks/>
              </p:cNvCxnSpPr>
              <p:nvPr/>
            </p:nvCxnSpPr>
            <p:spPr>
              <a:xfrm flipV="1">
                <a:off x="4637688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cxnSpLocks/>
              </p:cNvCxnSpPr>
              <p:nvPr/>
            </p:nvCxnSpPr>
            <p:spPr>
              <a:xfrm flipV="1">
                <a:off x="4701326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 flipH="1">
              <a:off x="5250180" y="2615246"/>
              <a:ext cx="1717287" cy="154021"/>
              <a:chOff x="5250180" y="1414796"/>
              <a:chExt cx="1717287" cy="154021"/>
            </a:xfrm>
          </p:grpSpPr>
          <p:cxnSp>
            <p:nvCxnSpPr>
              <p:cNvPr id="32" name="直接连接符 31"/>
              <p:cNvCxnSpPr>
                <a:cxnSpLocks/>
              </p:cNvCxnSpPr>
              <p:nvPr/>
            </p:nvCxnSpPr>
            <p:spPr>
              <a:xfrm>
                <a:off x="5250180" y="1414796"/>
                <a:ext cx="1717287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cxnSpLocks/>
              </p:cNvCxnSpPr>
              <p:nvPr/>
            </p:nvCxnSpPr>
            <p:spPr>
              <a:xfrm>
                <a:off x="5328285" y="1453301"/>
                <a:ext cx="1591673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cxnSpLocks/>
              </p:cNvCxnSpPr>
              <p:nvPr/>
            </p:nvCxnSpPr>
            <p:spPr>
              <a:xfrm>
                <a:off x="5373245" y="1491807"/>
                <a:ext cx="1499204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cxnSpLocks/>
              </p:cNvCxnSpPr>
              <p:nvPr/>
            </p:nvCxnSpPr>
            <p:spPr>
              <a:xfrm>
                <a:off x="5450205" y="1530312"/>
                <a:ext cx="1374735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cxnSpLocks/>
              </p:cNvCxnSpPr>
              <p:nvPr/>
            </p:nvCxnSpPr>
            <p:spPr>
              <a:xfrm>
                <a:off x="5508625" y="1568817"/>
                <a:ext cx="1268806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18438729">
              <a:off x="6371314" y="2911324"/>
              <a:ext cx="1036332" cy="589282"/>
              <a:chOff x="4446771" y="2019138"/>
              <a:chExt cx="1036331" cy="589282"/>
            </a:xfrm>
          </p:grpSpPr>
          <p:cxnSp>
            <p:nvCxnSpPr>
              <p:cNvPr id="50" name="直接连接符 49"/>
              <p:cNvCxnSpPr>
                <a:cxnSpLocks/>
              </p:cNvCxnSpPr>
              <p:nvPr/>
            </p:nvCxnSpPr>
            <p:spPr>
              <a:xfrm flipV="1">
                <a:off x="4446771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flipV="1">
                <a:off x="4510411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</p:cNvCxnSpPr>
              <p:nvPr/>
            </p:nvCxnSpPr>
            <p:spPr>
              <a:xfrm flipV="1">
                <a:off x="4574050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cxnSpLocks/>
              </p:cNvCxnSpPr>
              <p:nvPr/>
            </p:nvCxnSpPr>
            <p:spPr>
              <a:xfrm flipV="1">
                <a:off x="4637688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cxnSpLocks/>
              </p:cNvCxnSpPr>
              <p:nvPr/>
            </p:nvCxnSpPr>
            <p:spPr>
              <a:xfrm flipV="1">
                <a:off x="4701326" y="2019138"/>
                <a:ext cx="781776" cy="589282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 flipH="1">
              <a:off x="5250180" y="3793223"/>
              <a:ext cx="1717287" cy="154021"/>
              <a:chOff x="5250180" y="1414796"/>
              <a:chExt cx="1717287" cy="154021"/>
            </a:xfrm>
          </p:grpSpPr>
          <p:cxnSp>
            <p:nvCxnSpPr>
              <p:cNvPr id="56" name="直接连接符 55"/>
              <p:cNvCxnSpPr>
                <a:cxnSpLocks/>
              </p:cNvCxnSpPr>
              <p:nvPr/>
            </p:nvCxnSpPr>
            <p:spPr>
              <a:xfrm>
                <a:off x="5250180" y="1414796"/>
                <a:ext cx="1717287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cxnSpLocks/>
              </p:cNvCxnSpPr>
              <p:nvPr/>
            </p:nvCxnSpPr>
            <p:spPr>
              <a:xfrm>
                <a:off x="5328285" y="1453301"/>
                <a:ext cx="1591673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cxnSpLocks/>
              </p:cNvCxnSpPr>
              <p:nvPr/>
            </p:nvCxnSpPr>
            <p:spPr>
              <a:xfrm>
                <a:off x="5373245" y="1491807"/>
                <a:ext cx="1499204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cxnSpLocks/>
              </p:cNvCxnSpPr>
              <p:nvPr/>
            </p:nvCxnSpPr>
            <p:spPr>
              <a:xfrm>
                <a:off x="5450205" y="1530312"/>
                <a:ext cx="1374735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cxnSpLocks/>
              </p:cNvCxnSpPr>
              <p:nvPr/>
            </p:nvCxnSpPr>
            <p:spPr>
              <a:xfrm>
                <a:off x="5508625" y="1568817"/>
                <a:ext cx="1268806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B2D2C"/>
                    </a:gs>
                    <a:gs pos="99000">
                      <a:srgbClr val="090D0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文本框 60"/>
          <p:cNvSpPr txBox="1"/>
          <p:nvPr/>
        </p:nvSpPr>
        <p:spPr>
          <a:xfrm>
            <a:off x="0" y="489157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 Hooks</a:t>
            </a:r>
            <a:endParaRPr lang="zh-CN" altLang="en-US" sz="4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>
            <a:off x="5030876" y="5723425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304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Single"/>
      </p:transition>
    </mc:Choice>
    <mc:Fallback xmlns="">
      <p:transition spd="slow" advClick="0" advTm="4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b="7923"/>
          <a:stretch/>
        </p:blipFill>
        <p:spPr>
          <a:xfrm>
            <a:off x="0" y="0"/>
            <a:ext cx="12206654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206654" cy="6858000"/>
          </a:xfrm>
          <a:prstGeom prst="rect">
            <a:avLst/>
          </a:prstGeom>
          <a:solidFill>
            <a:srgbClr val="090D0E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426464" y="2046340"/>
            <a:ext cx="104863" cy="722455"/>
          </a:xfrm>
          <a:prstGeom prst="rect">
            <a:avLst/>
          </a:prstGeom>
          <a:solidFill>
            <a:srgbClr val="E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31327" y="1992070"/>
            <a:ext cx="941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自定义 </a:t>
            </a:r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Hook </a:t>
            </a:r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是一个函数，其名称以 “</a:t>
            </a:r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use” </a:t>
            </a:r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开头，函数内部可以调用其他的 </a:t>
            </a:r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Hook</a:t>
            </a:r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。</a:t>
            </a:r>
            <a:endParaRPr lang="en-US" altLang="zh-CN" sz="2400" dirty="0">
              <a:solidFill>
                <a:srgbClr val="E0B07E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H="1">
            <a:off x="6690167" y="3245074"/>
            <a:ext cx="5516487" cy="0"/>
          </a:xfrm>
          <a:prstGeom prst="line">
            <a:avLst/>
          </a:prstGeom>
          <a:ln w="3175">
            <a:solidFill>
              <a:srgbClr val="E0B07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8252748" y="308536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E0B07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10796644" y="332700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9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9638103" y="291170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91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9410219" y="3364149"/>
            <a:ext cx="2141315" cy="14748"/>
          </a:xfrm>
          <a:prstGeom prst="line">
            <a:avLst/>
          </a:prstGeom>
          <a:ln>
            <a:solidFill>
              <a:schemeClr val="bg1">
                <a:lumMod val="50000"/>
                <a:alpha val="7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81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8" y="172304"/>
            <a:ext cx="1153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 Hook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754967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8920E09-A124-4B96-BEBC-604717C6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62" y="923452"/>
            <a:ext cx="7110876" cy="59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17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8" y="172304"/>
            <a:ext cx="1153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 Hook</a:t>
            </a:r>
            <a:endParaRPr lang="zh-CN" altLang="en-US" sz="24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754967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C45BEFA-8C8B-4B06-92D9-A6C5BEE13E51}"/>
              </a:ext>
            </a:extLst>
          </p:cNvPr>
          <p:cNvSpPr txBox="1"/>
          <p:nvPr/>
        </p:nvSpPr>
        <p:spPr>
          <a:xfrm>
            <a:off x="1854604" y="1566249"/>
            <a:ext cx="8593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相关库：</a:t>
            </a:r>
            <a:endParaRPr lang="en-US" altLang="zh-CN" sz="2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react-use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use-debounce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zh-CN" altLang="en-US" sz="2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687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4733827" y="1259465"/>
            <a:ext cx="1419892" cy="1756547"/>
            <a:chOff x="4790554" y="1315512"/>
            <a:chExt cx="1419892" cy="1756547"/>
          </a:xfrm>
        </p:grpSpPr>
        <p:cxnSp>
          <p:nvCxnSpPr>
            <p:cNvPr id="34" name="直接连接符 33"/>
            <p:cNvCxnSpPr>
              <a:cxnSpLocks/>
            </p:cNvCxnSpPr>
            <p:nvPr/>
          </p:nvCxnSpPr>
          <p:spPr>
            <a:xfrm flipH="1">
              <a:off x="4844402" y="1315512"/>
              <a:ext cx="1366044" cy="1756547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cxnSpLocks/>
            </p:cNvCxnSpPr>
            <p:nvPr/>
          </p:nvCxnSpPr>
          <p:spPr>
            <a:xfrm flipH="1">
              <a:off x="4816912" y="1364668"/>
              <a:ext cx="1306530" cy="1680015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cxnSpLocks/>
            </p:cNvCxnSpPr>
            <p:nvPr/>
          </p:nvCxnSpPr>
          <p:spPr>
            <a:xfrm flipH="1">
              <a:off x="4818714" y="1382932"/>
              <a:ext cx="1241742" cy="1596712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 flipH="1">
              <a:off x="4799054" y="1431021"/>
              <a:ext cx="1175225" cy="151118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cxnSpLocks/>
            </p:cNvCxnSpPr>
            <p:nvPr/>
          </p:nvCxnSpPr>
          <p:spPr>
            <a:xfrm flipH="1">
              <a:off x="4790554" y="1461831"/>
              <a:ext cx="1110986" cy="1428578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>
            <a:cxnSpLocks/>
          </p:cNvCxnSpPr>
          <p:nvPr/>
        </p:nvCxnSpPr>
        <p:spPr>
          <a:xfrm flipV="1">
            <a:off x="5980813" y="1614196"/>
            <a:ext cx="15343" cy="289067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V="1">
            <a:off x="6037428" y="1505999"/>
            <a:ext cx="14519" cy="273522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</p:cNvCxnSpPr>
          <p:nvPr/>
        </p:nvCxnSpPr>
        <p:spPr>
          <a:xfrm flipV="1">
            <a:off x="6100967" y="1397801"/>
            <a:ext cx="14389" cy="2710833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cxnSpLocks/>
          </p:cNvCxnSpPr>
          <p:nvPr/>
        </p:nvCxnSpPr>
        <p:spPr>
          <a:xfrm flipV="1">
            <a:off x="6164529" y="1289608"/>
            <a:ext cx="14236" cy="2681866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cxnSpLocks/>
          </p:cNvCxnSpPr>
          <p:nvPr/>
        </p:nvCxnSpPr>
        <p:spPr>
          <a:xfrm flipV="1">
            <a:off x="6223823" y="1181413"/>
            <a:ext cx="14540" cy="273926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 flipH="1" flipV="1">
            <a:off x="4781061" y="2881240"/>
            <a:ext cx="2580004" cy="154021"/>
            <a:chOff x="5250180" y="1414796"/>
            <a:chExt cx="1717287" cy="154021"/>
          </a:xfrm>
        </p:grpSpPr>
        <p:cxnSp>
          <p:nvCxnSpPr>
            <p:cNvPr id="32" name="直接连接符 31"/>
            <p:cNvCxnSpPr>
              <a:cxnSpLocks/>
            </p:cNvCxnSpPr>
            <p:nvPr/>
          </p:nvCxnSpPr>
          <p:spPr>
            <a:xfrm>
              <a:off x="5250180" y="1414796"/>
              <a:ext cx="1717287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cxnSpLocks/>
            </p:cNvCxnSpPr>
            <p:nvPr/>
          </p:nvCxnSpPr>
          <p:spPr>
            <a:xfrm>
              <a:off x="5328285" y="1453301"/>
              <a:ext cx="1591673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cxnSpLocks/>
            </p:cNvCxnSpPr>
            <p:nvPr/>
          </p:nvCxnSpPr>
          <p:spPr>
            <a:xfrm>
              <a:off x="5373245" y="1491807"/>
              <a:ext cx="1499204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5450205" y="1530312"/>
              <a:ext cx="1374735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cxnSpLocks/>
            </p:cNvCxnSpPr>
            <p:nvPr/>
          </p:nvCxnSpPr>
          <p:spPr>
            <a:xfrm>
              <a:off x="5508625" y="1568817"/>
              <a:ext cx="126880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/>
          <p:cNvSpPr txBox="1"/>
          <p:nvPr/>
        </p:nvSpPr>
        <p:spPr>
          <a:xfrm>
            <a:off x="0" y="499238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Hooks Rules</a:t>
            </a:r>
            <a:endParaRPr lang="zh-CN" altLang="en-US" sz="4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>
            <a:off x="5021797" y="5940015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09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Single"/>
      </p:transition>
    </mc:Choice>
    <mc:Fallback xmlns="">
      <p:transition spd="slow" advClick="0" advTm="4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608" y="172304"/>
            <a:ext cx="1153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Hook </a:t>
            </a:r>
            <a:r>
              <a:rPr lang="zh-CN" altLang="en-US" sz="2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规则</a:t>
            </a: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14158" y="633969"/>
            <a:ext cx="2754967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DF0D93F-9A4B-4EE8-90AE-A95169A87083}"/>
              </a:ext>
            </a:extLst>
          </p:cNvPr>
          <p:cNvSpPr txBox="1"/>
          <p:nvPr/>
        </p:nvSpPr>
        <p:spPr>
          <a:xfrm>
            <a:off x="1691639" y="1919335"/>
            <a:ext cx="9751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只在最顶层使用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Hook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，不要在循环、条件或嵌套函数中调用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Hook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。</a:t>
            </a:r>
            <a:endParaRPr lang="en-US" altLang="zh-CN" sz="2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只在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 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函数中调用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Hook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，不要在普通的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函数中调用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Hook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。</a:t>
            </a:r>
            <a:endParaRPr lang="en-US" altLang="zh-CN" sz="2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2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 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的函数组件中调用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Hook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。</a:t>
            </a:r>
            <a:endParaRPr lang="en-US" altLang="zh-CN" sz="2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2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在自定义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Hook 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中调用其他 </a:t>
            </a:r>
            <a:r>
              <a:rPr lang="en-US" altLang="zh-CN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Hook</a:t>
            </a:r>
            <a:r>
              <a:rPr lang="zh-CN" altLang="en-US" sz="2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。</a:t>
            </a:r>
            <a:endParaRPr lang="en-US" altLang="zh-CN" sz="2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50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>
            <a:cxnSpLocks/>
          </p:cNvCxnSpPr>
          <p:nvPr/>
        </p:nvCxnSpPr>
        <p:spPr>
          <a:xfrm>
            <a:off x="5206774" y="432040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/>
          </p:cNvCxnSpPr>
          <p:nvPr/>
        </p:nvCxnSpPr>
        <p:spPr>
          <a:xfrm>
            <a:off x="6018818" y="962906"/>
            <a:ext cx="0" cy="333312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>
            <a:off x="6059458" y="962906"/>
            <a:ext cx="0" cy="333312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</p:cNvCxnSpPr>
          <p:nvPr/>
        </p:nvCxnSpPr>
        <p:spPr>
          <a:xfrm>
            <a:off x="6089938" y="962906"/>
            <a:ext cx="0" cy="333312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6120418" y="962906"/>
            <a:ext cx="0" cy="333312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cxnSpLocks/>
          </p:cNvCxnSpPr>
          <p:nvPr/>
        </p:nvCxnSpPr>
        <p:spPr>
          <a:xfrm>
            <a:off x="6181378" y="962906"/>
            <a:ext cx="0" cy="333312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</p:cNvCxnSpPr>
          <p:nvPr/>
        </p:nvCxnSpPr>
        <p:spPr>
          <a:xfrm>
            <a:off x="6222018" y="962906"/>
            <a:ext cx="0" cy="333312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>
            <a:off x="6262658" y="962906"/>
            <a:ext cx="0" cy="333312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>
            <a:off x="6150898" y="962906"/>
            <a:ext cx="0" cy="333312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6293138" y="962906"/>
            <a:ext cx="0" cy="333312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cxnSpLocks/>
          </p:cNvCxnSpPr>
          <p:nvPr/>
        </p:nvCxnSpPr>
        <p:spPr>
          <a:xfrm flipV="1">
            <a:off x="5193724" y="962906"/>
            <a:ext cx="781776" cy="589282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 flipV="1">
            <a:off x="5257363" y="962906"/>
            <a:ext cx="781776" cy="589282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</p:cNvCxnSpPr>
          <p:nvPr/>
        </p:nvCxnSpPr>
        <p:spPr>
          <a:xfrm flipV="1">
            <a:off x="5321002" y="962906"/>
            <a:ext cx="781776" cy="589282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cxnSpLocks/>
          </p:cNvCxnSpPr>
          <p:nvPr/>
        </p:nvCxnSpPr>
        <p:spPr>
          <a:xfrm flipV="1">
            <a:off x="5384641" y="962906"/>
            <a:ext cx="781776" cy="589282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 flipV="1">
            <a:off x="5448280" y="962906"/>
            <a:ext cx="781776" cy="589282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cxnSpLocks/>
          </p:cNvCxnSpPr>
          <p:nvPr/>
        </p:nvCxnSpPr>
        <p:spPr>
          <a:xfrm>
            <a:off x="5176294" y="433564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>
            <a:off x="5145814" y="435088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cxnSpLocks/>
          </p:cNvCxnSpPr>
          <p:nvPr/>
        </p:nvCxnSpPr>
        <p:spPr>
          <a:xfrm>
            <a:off x="5115334" y="436612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>
            <a:off x="5084854" y="438136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cxnSpLocks/>
          </p:cNvCxnSpPr>
          <p:nvPr/>
        </p:nvCxnSpPr>
        <p:spPr>
          <a:xfrm>
            <a:off x="5054374" y="439660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>
            <a:off x="5023894" y="441184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</p:cNvCxnSpPr>
          <p:nvPr/>
        </p:nvCxnSpPr>
        <p:spPr>
          <a:xfrm>
            <a:off x="4993414" y="442708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cxnSpLocks/>
          </p:cNvCxnSpPr>
          <p:nvPr/>
        </p:nvCxnSpPr>
        <p:spPr>
          <a:xfrm>
            <a:off x="4962934" y="444232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>
            <a:off x="4932454" y="445756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4901974" y="447280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cxnSpLocks/>
          </p:cNvCxnSpPr>
          <p:nvPr/>
        </p:nvCxnSpPr>
        <p:spPr>
          <a:xfrm>
            <a:off x="4871494" y="4488044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0" y="51015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Not Class Components</a:t>
            </a:r>
            <a:endParaRPr lang="zh-CN" altLang="en-US" sz="4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>
            <a:off x="5084854" y="6075665"/>
            <a:ext cx="2172727" cy="10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89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Single"/>
      </p:transition>
    </mc:Choice>
    <mc:Fallback xmlns="">
      <p:transition spd="slow" advClick="0" advTm="4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2368587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4591291" y="362538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83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4000">
        <p15:prstTrans prst="drape"/>
      </p:transition>
    </mc:Choice>
    <mc:Fallback xmlns="">
      <p:transition spd="slow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096000" y="2556429"/>
            <a:ext cx="2986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多组件间的逻辑复用问题</a:t>
            </a:r>
          </a:p>
        </p:txBody>
      </p:sp>
      <p:sp>
        <p:nvSpPr>
          <p:cNvPr id="18" name="矩形 17"/>
          <p:cNvSpPr/>
          <p:nvPr/>
        </p:nvSpPr>
        <p:spPr>
          <a:xfrm>
            <a:off x="2804984" y="2402541"/>
            <a:ext cx="3008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4000" dirty="0">
                <a:solidFill>
                  <a:srgbClr val="E0B07E"/>
                </a:solidFill>
              </a:rPr>
              <a:t>1.  </a:t>
            </a:r>
            <a:r>
              <a:rPr lang="zh-CN" altLang="en-US" sz="4000" dirty="0">
                <a:solidFill>
                  <a:srgbClr val="E0B07E"/>
                </a:solidFill>
              </a:rPr>
              <a:t>逻辑复用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4650608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HOC</a:t>
            </a:r>
            <a:r>
              <a:rPr lang="zh-CN" altLang="en-US" sz="32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、</a:t>
            </a:r>
            <a:r>
              <a:rPr lang="en-US" altLang="zh-CN" sz="32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Render Props</a:t>
            </a:r>
            <a:endParaRPr lang="zh-CN" altLang="en-US" sz="3200" dirty="0">
              <a:solidFill>
                <a:srgbClr val="E0B07E"/>
              </a:solidFill>
            </a:endParaRPr>
          </a:p>
        </p:txBody>
      </p:sp>
      <p:sp>
        <p:nvSpPr>
          <p:cNvPr id="2" name="AutoShape 2" descr="2018-11-08 9 15 54">
            <a:extLst>
              <a:ext uri="{FF2B5EF4-FFF2-40B4-BE49-F238E27FC236}">
                <a16:creationId xmlns:a16="http://schemas.microsoft.com/office/drawing/2014/main" id="{BA1955A3-B5F5-4B53-9E38-DAA566DA18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4025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8398D0F5-01DF-4EC4-BA18-C48999B8994F}"/>
              </a:ext>
            </a:extLst>
          </p:cNvPr>
          <p:cNvSpPr/>
          <p:nvPr/>
        </p:nvSpPr>
        <p:spPr>
          <a:xfrm>
            <a:off x="5943600" y="3513051"/>
            <a:ext cx="304800" cy="7220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19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8B4E7C-27EF-4ED0-9B7A-7E259230D9A5}"/>
              </a:ext>
            </a:extLst>
          </p:cNvPr>
          <p:cNvSpPr txBox="1"/>
          <p:nvPr/>
        </p:nvSpPr>
        <p:spPr>
          <a:xfrm>
            <a:off x="0" y="1656687"/>
            <a:ext cx="6437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E0B07E"/>
                </a:solidFill>
              </a:rPr>
              <a:t>HOC</a:t>
            </a:r>
          </a:p>
          <a:p>
            <a:pPr algn="ctr"/>
            <a:r>
              <a:rPr lang="zh-CN" altLang="en-US" sz="2000" dirty="0">
                <a:solidFill>
                  <a:srgbClr val="E0B07E"/>
                </a:solidFill>
              </a:rPr>
              <a:t>（</a:t>
            </a:r>
            <a:r>
              <a:rPr lang="en-US" altLang="zh-CN" sz="2000" dirty="0">
                <a:solidFill>
                  <a:srgbClr val="E0B07E"/>
                </a:solidFill>
              </a:rPr>
              <a:t>connect</a:t>
            </a:r>
            <a:r>
              <a:rPr lang="zh-CN" altLang="en-US" sz="2000" dirty="0">
                <a:solidFill>
                  <a:srgbClr val="E0B07E"/>
                </a:solidFill>
              </a:rPr>
              <a:t>、</a:t>
            </a:r>
            <a:r>
              <a:rPr lang="en-US" altLang="zh-CN" sz="2000" dirty="0">
                <a:solidFill>
                  <a:srgbClr val="E0B07E"/>
                </a:solidFill>
              </a:rPr>
              <a:t>Form.create</a:t>
            </a:r>
            <a:r>
              <a:rPr lang="zh-CN" altLang="en-US" sz="2000" dirty="0">
                <a:solidFill>
                  <a:srgbClr val="E0B07E"/>
                </a:solidFill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776F2E-5433-4B30-B19D-835BCDAFF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0" y="0"/>
            <a:ext cx="575413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A5F729-30A0-43C1-AB8F-F18FC6C2E85A}"/>
              </a:ext>
            </a:extLst>
          </p:cNvPr>
          <p:cNvSpPr txBox="1"/>
          <p:nvPr/>
        </p:nvSpPr>
        <p:spPr>
          <a:xfrm>
            <a:off x="927847" y="3565239"/>
            <a:ext cx="516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不够直接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zh-CN" altLang="en-US" b="1" dirty="0">
                <a:solidFill>
                  <a:schemeClr val="bg1"/>
                </a:solidFill>
              </a:rPr>
              <a:t>我们不知道 </a:t>
            </a:r>
            <a:r>
              <a:rPr lang="en-US" altLang="zh-CN" b="1" dirty="0">
                <a:solidFill>
                  <a:schemeClr val="bg1"/>
                </a:solidFill>
              </a:rPr>
              <a:t>props </a:t>
            </a:r>
            <a:r>
              <a:rPr lang="zh-CN" altLang="en-US" b="1" dirty="0">
                <a:solidFill>
                  <a:schemeClr val="bg1"/>
                </a:solidFill>
              </a:rPr>
              <a:t>从何而来。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名字冲突。两个使用了同名 </a:t>
            </a:r>
            <a:r>
              <a:rPr lang="en-US" altLang="zh-CN" b="1" dirty="0">
                <a:solidFill>
                  <a:schemeClr val="bg1"/>
                </a:solidFill>
              </a:rPr>
              <a:t>prop </a:t>
            </a:r>
            <a:r>
              <a:rPr lang="zh-CN" altLang="en-US" b="1" dirty="0">
                <a:solidFill>
                  <a:schemeClr val="bg1"/>
                </a:solidFill>
              </a:rPr>
              <a:t>的 </a:t>
            </a:r>
            <a:r>
              <a:rPr lang="en-US" altLang="zh-CN" b="1" dirty="0">
                <a:solidFill>
                  <a:schemeClr val="bg1"/>
                </a:solidFill>
              </a:rPr>
              <a:t>HOC </a:t>
            </a:r>
            <a:r>
              <a:rPr lang="zh-CN" altLang="en-US" b="1" dirty="0">
                <a:solidFill>
                  <a:schemeClr val="bg1"/>
                </a:solidFill>
              </a:rPr>
              <a:t>将遭遇冲突并且彼此覆盖，并且这次问题会更加隐晦，因为 </a:t>
            </a:r>
            <a:r>
              <a:rPr lang="en-US" altLang="zh-CN" b="1" dirty="0">
                <a:solidFill>
                  <a:schemeClr val="bg1"/>
                </a:solidFill>
              </a:rPr>
              <a:t>React </a:t>
            </a:r>
            <a:r>
              <a:rPr lang="zh-CN" altLang="en-US" b="1" dirty="0">
                <a:solidFill>
                  <a:schemeClr val="bg1"/>
                </a:solidFill>
              </a:rPr>
              <a:t>不会在 </a:t>
            </a:r>
            <a:r>
              <a:rPr lang="en-US" altLang="zh-CN" b="1" dirty="0">
                <a:solidFill>
                  <a:schemeClr val="bg1"/>
                </a:solidFill>
              </a:rPr>
              <a:t>prop </a:t>
            </a:r>
            <a:r>
              <a:rPr lang="zh-CN" altLang="en-US" b="1" dirty="0">
                <a:solidFill>
                  <a:schemeClr val="bg1"/>
                </a:solidFill>
              </a:rPr>
              <a:t>重名是发出警告。</a:t>
            </a:r>
          </a:p>
        </p:txBody>
      </p:sp>
    </p:spTree>
    <p:extLst>
      <p:ext uri="{BB962C8B-B14F-4D97-AF65-F5344CB8AC3E}">
        <p14:creationId xmlns:p14="http://schemas.microsoft.com/office/powerpoint/2010/main" val="1663804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8B4E7C-27EF-4ED0-9B7A-7E259230D9A5}"/>
              </a:ext>
            </a:extLst>
          </p:cNvPr>
          <p:cNvSpPr txBox="1"/>
          <p:nvPr/>
        </p:nvSpPr>
        <p:spPr>
          <a:xfrm>
            <a:off x="0" y="2130006"/>
            <a:ext cx="644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Render Props</a:t>
            </a:r>
          </a:p>
          <a:p>
            <a:pPr algn="ctr"/>
            <a:r>
              <a:rPr lang="zh-CN" altLang="en-US" sz="2000" dirty="0">
                <a:solidFill>
                  <a:srgbClr val="E0B07E"/>
                </a:solidFill>
              </a:rPr>
              <a:t>（</a:t>
            </a:r>
            <a:r>
              <a:rPr lang="en-US" altLang="zh-CN" sz="2000" dirty="0">
                <a:solidFill>
                  <a:srgbClr val="E0B07E"/>
                </a:solidFill>
              </a:rPr>
              <a:t>withRouter</a:t>
            </a:r>
            <a:r>
              <a:rPr lang="zh-CN" altLang="en-US" sz="2000" dirty="0">
                <a:solidFill>
                  <a:srgbClr val="E0B07E"/>
                </a:solidFill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86F7CC-7F66-41C6-A1D1-5A4F9CB42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82" y="0"/>
            <a:ext cx="5748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89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DCF152F-2C89-400E-BAF4-5A0DD1B0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15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A725AB-9A75-4452-AC38-FBF6EA6A798E}"/>
              </a:ext>
            </a:extLst>
          </p:cNvPr>
          <p:cNvSpPr txBox="1"/>
          <p:nvPr/>
        </p:nvSpPr>
        <p:spPr>
          <a:xfrm>
            <a:off x="871791" y="3558744"/>
            <a:ext cx="3826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组件逻辑杂乱无章，分散到了许多不同的生命周期函数中，非常难以跟踪。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4396EF-D963-4AD1-AAA2-32B2DD81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35" y="0"/>
            <a:ext cx="6886365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223756-1C7D-4782-822D-A1365FA7C604}"/>
              </a:ext>
            </a:extLst>
          </p:cNvPr>
          <p:cNvSpPr txBox="1"/>
          <p:nvPr/>
        </p:nvSpPr>
        <p:spPr>
          <a:xfrm>
            <a:off x="0" y="1742413"/>
            <a:ext cx="5305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0B07E"/>
                </a:solidFill>
              </a:rPr>
              <a:t>2.  </a:t>
            </a:r>
            <a:r>
              <a:rPr lang="zh-CN" altLang="en-US" sz="4000" dirty="0">
                <a:solidFill>
                  <a:srgbClr val="E0B07E"/>
                </a:solidFill>
              </a:rPr>
              <a:t>庞大的组件</a:t>
            </a:r>
          </a:p>
        </p:txBody>
      </p:sp>
    </p:spTree>
    <p:extLst>
      <p:ext uri="{BB962C8B-B14F-4D97-AF65-F5344CB8AC3E}">
        <p14:creationId xmlns:p14="http://schemas.microsoft.com/office/powerpoint/2010/main" val="1710207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A725AB-9A75-4452-AC38-FBF6EA6A798E}"/>
              </a:ext>
            </a:extLst>
          </p:cNvPr>
          <p:cNvSpPr txBox="1"/>
          <p:nvPr/>
        </p:nvSpPr>
        <p:spPr>
          <a:xfrm>
            <a:off x="769545" y="3115040"/>
            <a:ext cx="40740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组件才能使用 </a:t>
            </a: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和生命周期。（我们不是很清楚什么时候使用 </a:t>
            </a: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 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组件，有一部分原因是我们总会担心早晚需要将这个组件转化为 </a:t>
            </a: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组件）。</a:t>
            </a:r>
            <a:endParaRPr lang="en-US" altLang="zh-C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想要复用一个有状态的组件太麻烦了！</a:t>
            </a:r>
            <a:endParaRPr lang="en-US" altLang="zh-C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的指向问题。</a:t>
            </a:r>
            <a:endParaRPr lang="en-US" altLang="zh-C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223756-1C7D-4782-822D-A1365FA7C604}"/>
              </a:ext>
            </a:extLst>
          </p:cNvPr>
          <p:cNvSpPr txBox="1"/>
          <p:nvPr/>
        </p:nvSpPr>
        <p:spPr>
          <a:xfrm>
            <a:off x="0" y="1742413"/>
            <a:ext cx="530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0B07E"/>
                </a:solidFill>
              </a:rPr>
              <a:t>3.  </a:t>
            </a:r>
            <a:r>
              <a:rPr lang="zh-CN" altLang="en-US" sz="4000" dirty="0">
                <a:solidFill>
                  <a:srgbClr val="E0B07E"/>
                </a:solidFill>
              </a:rPr>
              <a:t>令人困惑的</a:t>
            </a:r>
            <a:r>
              <a:rPr lang="en-US" altLang="zh-CN" sz="4000" dirty="0">
                <a:solidFill>
                  <a:srgbClr val="E0B07E"/>
                </a:solidFill>
              </a:rPr>
              <a:t>Class</a:t>
            </a:r>
            <a:endParaRPr lang="zh-CN" altLang="en-US" sz="4000" dirty="0">
              <a:solidFill>
                <a:srgbClr val="E0B07E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25A591-4C34-40BF-9CAE-9460904E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34" y="0"/>
            <a:ext cx="6886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7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475</Words>
  <Application>Microsoft Office PowerPoint</Application>
  <PresentationFormat>宽屏</PresentationFormat>
  <Paragraphs>76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Neo Sans Intel</vt:lpstr>
      <vt:lpstr>等线</vt:lpstr>
      <vt:lpstr>等线 Light</vt:lpstr>
      <vt:lpstr>Arial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Andy</cp:lastModifiedBy>
  <cp:revision>263</cp:revision>
  <dcterms:created xsi:type="dcterms:W3CDTF">2017-03-18T02:52:12Z</dcterms:created>
  <dcterms:modified xsi:type="dcterms:W3CDTF">2019-10-11T12:01:43Z</dcterms:modified>
</cp:coreProperties>
</file>